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E3792-6728-4B6B-AF73-8DFD0CF982FF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BD4BA-A4BF-4E1D-902A-0AE3108CD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5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473091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0B339C4-7437-4319-BC48-DC1F277404BA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47309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47309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870387-7027-4C94-B3CC-A81366BE819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4730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18F6A4CD-2673-4642-A5A9-D4617D00FC68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4730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30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2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230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48230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B8C9980-37D6-4987-A14C-F14667207F00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48231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48231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72C2B30-3E3B-49B9-B3E3-419B0ADEC0F9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3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333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48333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17811D7-D2F0-4F63-9A37-F51E93FB92FC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48333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48333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4B5AF8B-5130-408F-A657-BFAE9679F2A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4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435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48435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F84CED9-68BA-4D71-87EA-4900561724C6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48435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48435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D278B41-35CD-43AF-98BB-1F6B2AE12B8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4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411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47411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4CFF2EB-5353-4C9E-B2FA-4C2BC6684829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47411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47411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B6EE356-63D5-43DC-97F2-4E51A7E9938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5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514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47514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08C1B1F-E12C-4DAD-AAE7-077DAE6DA4A1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47514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47514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F8271D1-2028-4E8D-AA93-864DB38639D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6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616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47616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2B9D6A5-6E13-48D7-A9D8-7617A0A82A55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47616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47616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9F5BC28-F1D6-494D-B990-9188C2F3481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7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71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47718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8EC34C-A6FB-4426-A2F8-FBEC6936EED6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47719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47719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83A6DA9-8869-4315-9DDA-159D5205B77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8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821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47821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07C99E4-CFFD-4FDA-A8FB-844142AD57CF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47821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47821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771C26B-1299-4035-BA6C-7307995760F9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9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923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47923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1D04A98-DD2D-46D1-806C-4968AACDC1C6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47923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47923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8F3EA70-6721-4FAE-8AB0-AFBD27E3833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0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026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48026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0606F66-FC5F-471E-909C-6E275E2F1E7B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48026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48026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1FCF9F8-3D50-47DB-96EC-A264E11FCF4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28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48128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DA279D-BA9C-4310-BFA3-56E462DDD8B4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48128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48128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C60D65E-D6D5-459D-97A1-ED4644A1587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6507F9E6-ABFC-42F2-A86A-E278F9AFE0DB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4EF996F0-DEC9-4936-A552-3E0B5B95F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1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7F9E6-ABFC-42F2-A86A-E278F9AFE0DB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996F0-DEC9-4936-A552-3E0B5B95F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6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604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604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7F9E6-ABFC-42F2-A86A-E278F9AFE0DB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996F0-DEC9-4936-A552-3E0B5B95F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05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7F9E6-ABFC-42F2-A86A-E278F9AFE0DB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996F0-DEC9-4936-A552-3E0B5B95F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95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7F9E6-ABFC-42F2-A86A-E278F9AFE0DB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996F0-DEC9-4936-A552-3E0B5B95F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6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7F9E6-ABFC-42F2-A86A-E278F9AFE0DB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996F0-DEC9-4936-A552-3E0B5B95F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4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7F9E6-ABFC-42F2-A86A-E278F9AFE0DB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996F0-DEC9-4936-A552-3E0B5B95F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3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7F9E6-ABFC-42F2-A86A-E278F9AFE0DB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996F0-DEC9-4936-A552-3E0B5B95F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7F9E6-ABFC-42F2-A86A-E278F9AFE0DB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996F0-DEC9-4936-A552-3E0B5B95F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7F9E6-ABFC-42F2-A86A-E278F9AFE0DB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996F0-DEC9-4936-A552-3E0B5B95F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3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7F9E6-ABFC-42F2-A86A-E278F9AFE0DB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996F0-DEC9-4936-A552-3E0B5B95F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7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7F9E6-ABFC-42F2-A86A-E278F9AFE0DB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996F0-DEC9-4936-A552-3E0B5B95F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2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7F9E6-ABFC-42F2-A86A-E278F9AFE0DB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996F0-DEC9-4936-A552-3E0B5B95F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58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580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2580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3975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6507F9E6-ABFC-42F2-A86A-E278F9AFE0DB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258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08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endParaRPr lang="en-US"/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4EF996F0-DEC9-4936-A552-3E0B5B95F4EC}" type="slidenum">
              <a:rPr lang="en-US" smtClean="0"/>
              <a:t>‹#›</a:t>
            </a:fld>
            <a:endParaRPr lang="en-US"/>
          </a:p>
        </p:txBody>
      </p:sp>
      <p:sp>
        <p:nvSpPr>
          <p:cNvPr id="2580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Getting Started</a:t>
            </a:r>
            <a:br>
              <a:rPr lang="en-US" smtClean="0"/>
            </a:br>
            <a:r>
              <a:rPr lang="en-US" smtClean="0"/>
              <a:t> Screening and Interviewing</a:t>
            </a:r>
          </a:p>
        </p:txBody>
      </p:sp>
      <p:sp>
        <p:nvSpPr>
          <p:cNvPr id="19459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971800" y="152400"/>
            <a:ext cx="586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/>
            <a:r>
              <a:rPr lang="en-US" sz="1400" dirty="0"/>
              <a:t>4491-02 Screening and Interviewing v11.0 </a:t>
            </a:r>
            <a:r>
              <a:rPr lang="en-US" sz="1400" dirty="0" smtClean="0"/>
              <a:t>VO.pptx</a:t>
            </a:r>
            <a:endParaRPr lang="en-US" sz="1400" dirty="0"/>
          </a:p>
        </p:txBody>
      </p:sp>
      <p:sp>
        <p:nvSpPr>
          <p:cNvPr id="19461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946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7A99A19-1DF8-419C-89CA-5EF3E55161D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19463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9" name="~PP1776.WAV">
            <a:hlinkClick r:id="" action="ppaction://media"/>
          </p:cNvPr>
          <p:cNvPicPr>
            <a:picLocks noRot="1" noChangeAspect="1"/>
          </p:cNvPicPr>
          <p:nvPr>
            <a:wavAudioFile r:embed="rId1" name="~PP1057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512571"/>
      </p:ext>
    </p:extLst>
  </p:cSld>
  <p:clrMapOvr>
    <a:masterClrMapping/>
  </p:clrMapOvr>
  <p:transition advTm="13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Additional comments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315200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~PP5839.WAV">
            <a:hlinkClick r:id="" action="ppaction://media"/>
          </p:cNvPr>
          <p:cNvPicPr>
            <a:picLocks noRot="1" noChangeAspect="1"/>
          </p:cNvPicPr>
          <p:nvPr>
            <a:wavAudioFile r:embed="rId1" name="~PP57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867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sp>
        <p:nvSpPr>
          <p:cNvPr id="286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32670A4-B53D-4006-8C37-048B06F29571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2441078"/>
      </p:ext>
    </p:extLst>
  </p:cSld>
  <p:clrMapOvr>
    <a:masterClrMapping/>
  </p:clrMapOvr>
  <p:transition advTm="17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B. Dependent Questions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990600" y="1905000"/>
            <a:ext cx="3657600" cy="324961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4876800" y="2819400"/>
            <a:ext cx="3657600" cy="324961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~PP3839.WAV">
            <a:hlinkClick r:id="" action="ppaction://media"/>
          </p:cNvPr>
          <p:cNvPicPr>
            <a:picLocks noRot="1" noChangeAspect="1"/>
          </p:cNvPicPr>
          <p:nvPr>
            <a:wavAudioFile r:embed="rId1" name="~PP328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970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sp>
        <p:nvSpPr>
          <p:cNvPr id="2970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1B25174-A715-4812-9F9C-E86ADF0DEF3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4416783"/>
      </p:ext>
    </p:extLst>
  </p:cSld>
  <p:clrMapOvr>
    <a:masterClrMapping/>
  </p:clrMapOvr>
  <p:transition advTm="34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C. Quality Reviewer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87"/>
          <a:stretch>
            <a:fillRect/>
          </a:stretch>
        </p:blipFill>
        <p:spPr bwMode="auto">
          <a:xfrm>
            <a:off x="1295400" y="1600200"/>
            <a:ext cx="2743200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72"/>
          <a:stretch>
            <a:fillRect/>
          </a:stretch>
        </p:blipFill>
        <p:spPr bwMode="auto">
          <a:xfrm>
            <a:off x="5181600" y="1905000"/>
            <a:ext cx="2743200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~PP7854.WAV">
            <a:hlinkClick r:id="" action="ppaction://media"/>
          </p:cNvPr>
          <p:cNvPicPr>
            <a:picLocks noRot="1" noChangeAspect="1"/>
          </p:cNvPicPr>
          <p:nvPr>
            <a:wavAudioFile r:embed="rId1" name="~PP70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072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sp>
        <p:nvSpPr>
          <p:cNvPr id="307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C8BC25E-1A07-45A4-95DD-9928A979B95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3724220"/>
      </p:ext>
    </p:extLst>
  </p:cSld>
  <p:clrMapOvr>
    <a:masterClrMapping/>
  </p:clrMapOvr>
  <p:transition advTm="237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Additional Tax Preparer Notes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3152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~PP1854.WAV">
            <a:hlinkClick r:id="" action="ppaction://media"/>
          </p:cNvPr>
          <p:cNvPicPr>
            <a:picLocks noRot="1" noChangeAspect="1"/>
          </p:cNvPicPr>
          <p:nvPr>
            <a:wavAudioFile r:embed="rId1" name="~PP115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175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sp>
        <p:nvSpPr>
          <p:cNvPr id="317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8EC63E-6438-4DF8-81DB-FD5C07E8CAF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2005725"/>
      </p:ext>
    </p:extLst>
  </p:cSld>
  <p:clrMapOvr>
    <a:masterClrMapping/>
  </p:clrMapOvr>
  <p:transition advTm="417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First Steps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Review and organize TP documents and compare to intake form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Determine if return is in scope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Determine if return must be paper filed (e.g. prior year or amended)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Determine if return can be e-filed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Explain e-filing process + benefits to TP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(Some of the above may be performed by certified Greeter/Facilitator)</a:t>
            </a:r>
          </a:p>
        </p:txBody>
      </p:sp>
      <p:sp>
        <p:nvSpPr>
          <p:cNvPr id="3277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C67D686-5AB0-4328-AB7F-BEFCE2117DF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/>
          </a:p>
        </p:txBody>
      </p:sp>
      <p:sp>
        <p:nvSpPr>
          <p:cNvPr id="32774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9" name="~PP2870.WAV">
            <a:hlinkClick r:id="" action="ppaction://media"/>
          </p:cNvPr>
          <p:cNvPicPr>
            <a:picLocks noRot="1" noChangeAspect="1"/>
          </p:cNvPicPr>
          <p:nvPr>
            <a:wavAudioFile r:embed="rId1" name="~PP27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022410"/>
      </p:ext>
    </p:extLst>
  </p:cSld>
  <p:clrMapOvr>
    <a:masterClrMapping/>
  </p:clrMapOvr>
  <p:transition advTm="639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Returns </a:t>
            </a:r>
            <a:br>
              <a:rPr lang="en-US" smtClean="0"/>
            </a:br>
            <a:r>
              <a:rPr lang="en-US" smtClean="0"/>
              <a:t>Can/Can’t Prepare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Prepare those returns for which you have been trained and certified and which do not appear on the NJ “Cannot Do” List</a:t>
            </a:r>
          </a:p>
          <a:p>
            <a:pPr eaLnBrk="1" hangingPunct="1"/>
            <a:r>
              <a:rPr lang="en-US" smtClean="0"/>
              <a:t>Refer taxpayer to site coordinator or paid preparer if return is “outside your scope”</a:t>
            </a:r>
          </a:p>
          <a:p>
            <a:pPr eaLnBrk="1" hangingPunct="1"/>
            <a:r>
              <a:rPr lang="en-US" smtClean="0"/>
              <a:t>Do not prepare a tax return when you suspect it is untruthful </a:t>
            </a:r>
          </a:p>
        </p:txBody>
      </p:sp>
      <p:sp>
        <p:nvSpPr>
          <p:cNvPr id="3379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F94A78-075D-4449-9D31-C4127A67CC19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/>
          </a:p>
        </p:txBody>
      </p:sp>
      <p:sp>
        <p:nvSpPr>
          <p:cNvPr id="3379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8" name="~PP1870.WAV">
            <a:hlinkClick r:id="" action="ppaction://media"/>
          </p:cNvPr>
          <p:cNvPicPr>
            <a:picLocks noRot="1" noChangeAspect="1"/>
          </p:cNvPicPr>
          <p:nvPr>
            <a:wavAudioFile r:embed="rId1" name="~PP128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753151"/>
      </p:ext>
    </p:extLst>
  </p:cSld>
  <p:clrMapOvr>
    <a:masterClrMapping/>
  </p:clrMapOvr>
  <p:transition advTm="485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Can’t Be e-filed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 much withholding (more than 50% of TP income, per W-2 or 1099-R)</a:t>
            </a:r>
          </a:p>
          <a:p>
            <a:pPr eaLnBrk="1" hangingPunct="1"/>
            <a:r>
              <a:rPr lang="en-US" smtClean="0"/>
              <a:t>No valid SSN or ITIN</a:t>
            </a:r>
          </a:p>
          <a:p>
            <a:pPr eaLnBrk="1" hangingPunct="1"/>
            <a:r>
              <a:rPr lang="en-US" smtClean="0"/>
              <a:t>Spouse cannot sign Form 8879</a:t>
            </a:r>
          </a:p>
          <a:p>
            <a:pPr eaLnBrk="1" hangingPunct="1"/>
            <a:r>
              <a:rPr lang="en-US" u="sng" smtClean="0"/>
              <a:t>Amended Returns </a:t>
            </a:r>
            <a:r>
              <a:rPr lang="en-US" smtClean="0"/>
              <a:t>(1040X) and </a:t>
            </a:r>
            <a:r>
              <a:rPr lang="en-US" u="sng" smtClean="0"/>
              <a:t>Prior Year Returns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mtClean="0"/>
              <a:t>Can be prepared using TaxWise </a:t>
            </a:r>
          </a:p>
          <a:p>
            <a:pPr lvl="1" eaLnBrk="1" hangingPunct="1"/>
            <a:r>
              <a:rPr lang="en-US" smtClean="0"/>
              <a:t>Must be mailed to IRS – Cannot be e-filed</a:t>
            </a:r>
          </a:p>
        </p:txBody>
      </p:sp>
      <p:sp>
        <p:nvSpPr>
          <p:cNvPr id="3482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94F4B97-0C92-4B54-B696-E982D31CEF0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/>
          </a:p>
        </p:txBody>
      </p:sp>
      <p:sp>
        <p:nvSpPr>
          <p:cNvPr id="34822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8" name="~PP9870.WAV">
            <a:hlinkClick r:id="" action="ppaction://media"/>
          </p:cNvPr>
          <p:cNvPicPr>
            <a:picLocks noRot="1" noChangeAspect="1"/>
          </p:cNvPicPr>
          <p:nvPr>
            <a:wavAudioFile r:embed="rId1" name="~PP946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572442"/>
      </p:ext>
    </p:extLst>
  </p:cSld>
  <p:clrMapOvr>
    <a:masterClrMapping/>
  </p:clrMapOvr>
  <p:transition advTm="552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E-filing Benefits for TP</a:t>
            </a:r>
            <a:endParaRPr lang="en-US" sz="360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Return preparation more accurate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Calculations done by TaxWise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 re-entry of data for state return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Faster/more accurate processing by IRS and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 IRS data entry required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Usually submitted same day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Usually acknowledged within 48 hrs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Direct deposit of refunds within 3 weeks</a:t>
            </a:r>
          </a:p>
        </p:txBody>
      </p:sp>
      <p:sp>
        <p:nvSpPr>
          <p:cNvPr id="3584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1B70DD6-51BD-49B7-8D17-15C0B1F7D27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/>
          </a:p>
        </p:txBody>
      </p:sp>
      <p:sp>
        <p:nvSpPr>
          <p:cNvPr id="3584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1" name="~PP2885.WAV">
            <a:hlinkClick r:id="" action="ppaction://media"/>
          </p:cNvPr>
          <p:cNvPicPr>
            <a:picLocks noRot="1" noChangeAspect="1"/>
          </p:cNvPicPr>
          <p:nvPr>
            <a:wavAudioFile r:embed="rId1" name="~PP2299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371822"/>
      </p:ext>
    </p:extLst>
  </p:cSld>
  <p:clrMapOvr>
    <a:masterClrMapping/>
  </p:clrMapOvr>
  <p:transition advTm="6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Respond to TP Concerns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is secure - IRS/State acknowledge acceptance of return to ERO</a:t>
            </a:r>
          </a:p>
          <a:p>
            <a:pPr eaLnBrk="1" hangingPunct="1"/>
            <a:r>
              <a:rPr lang="en-US" smtClean="0"/>
              <a:t>TP may file early, delay payment until </a:t>
            </a:r>
            <a:br>
              <a:rPr lang="en-US" smtClean="0"/>
            </a:br>
            <a:r>
              <a:rPr lang="en-US" smtClean="0"/>
              <a:t>April 15</a:t>
            </a:r>
            <a:r>
              <a:rPr lang="en-US" baseline="30000" smtClean="0"/>
              <a:t>th</a:t>
            </a:r>
            <a:r>
              <a:rPr lang="en-US" smtClean="0"/>
              <a:t> (April 17</a:t>
            </a:r>
            <a:r>
              <a:rPr lang="en-US" baseline="30000" smtClean="0"/>
              <a:t>th</a:t>
            </a:r>
            <a:r>
              <a:rPr lang="en-US" smtClean="0"/>
              <a:t> for TY2011)</a:t>
            </a:r>
          </a:p>
        </p:txBody>
      </p:sp>
      <p:sp>
        <p:nvSpPr>
          <p:cNvPr id="3686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18BAEFE-57E1-4783-BA43-56B1898CD30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/>
          </a:p>
        </p:txBody>
      </p:sp>
      <p:sp>
        <p:nvSpPr>
          <p:cNvPr id="36870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9" name="~PP1885.WAV">
            <a:hlinkClick r:id="" action="ppaction://media"/>
          </p:cNvPr>
          <p:cNvPicPr>
            <a:picLocks noRot="1" noChangeAspect="1"/>
          </p:cNvPicPr>
          <p:nvPr>
            <a:wavAudioFile r:embed="rId1" name="~PP154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945807"/>
      </p:ext>
    </p:extLst>
  </p:cSld>
  <p:clrMapOvr>
    <a:masterClrMapping/>
  </p:clrMapOvr>
  <p:transition advTm="410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Interviewing – </a:t>
            </a:r>
            <a:br>
              <a:rPr lang="en-US" smtClean="0"/>
            </a:br>
            <a:r>
              <a:rPr lang="en-US" smtClean="0"/>
              <a:t>The Key To A Good Return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Focus on interviewing throughout data gathering process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Review prior year return for items such as loss carry forward, last years income and deductions and refund applied to this years taxes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TaxWise software alone is not enough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Use Volunteer Reference Guide (IRS Pub 4012) decision trees and flow charts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SzTx/>
              <a:buFont typeface="Wingdings 2" pitchFamily="18" charset="2"/>
              <a:buChar char="E"/>
            </a:pPr>
            <a:r>
              <a:rPr lang="en-US" sz="2000" smtClean="0"/>
              <a:t>Homework: look at every page of Pub 4012 and put tabs on pages you will want to find quickly</a:t>
            </a:r>
          </a:p>
        </p:txBody>
      </p:sp>
      <p:sp>
        <p:nvSpPr>
          <p:cNvPr id="3789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1357652-AB0F-47AF-BBAC-CA3002A9FBF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mtClean="0"/>
          </a:p>
        </p:txBody>
      </p:sp>
      <p:sp>
        <p:nvSpPr>
          <p:cNvPr id="37894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8" name="~PP3901.WAV">
            <a:hlinkClick r:id="" action="ppaction://media"/>
          </p:cNvPr>
          <p:cNvPicPr>
            <a:picLocks noRot="1" noChangeAspect="1"/>
          </p:cNvPicPr>
          <p:nvPr>
            <a:wavAudioFile r:embed="rId1" name="~PP361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143927"/>
      </p:ext>
    </p:extLst>
  </p:cSld>
  <p:clrMapOvr>
    <a:masterClrMapping/>
  </p:clrMapOvr>
  <p:transition advTm="805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IRS Policy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IRS policy mandates the use of the Intake/Interview &amp; Quality Review Sheet Form 13614-C by volunteers for intake and quality review</a:t>
            </a:r>
          </a:p>
        </p:txBody>
      </p:sp>
      <p:sp>
        <p:nvSpPr>
          <p:cNvPr id="2048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62A6340-5258-4B2F-8ECA-3FFB0A28C64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2048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8" name="~PP2792.WAV">
            <a:hlinkClick r:id="" action="ppaction://media"/>
          </p:cNvPr>
          <p:cNvPicPr>
            <a:picLocks noRot="1" noChangeAspect="1"/>
          </p:cNvPicPr>
          <p:nvPr>
            <a:wavAudioFile r:embed="rId1" name="~PP291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58737"/>
      </p:ext>
    </p:extLst>
  </p:cSld>
  <p:clrMapOvr>
    <a:masterClrMapping/>
  </p:clrMapOvr>
  <p:transition advTm="303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Social Security Number (SSN)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Name/SSN must match SSA database</a:t>
            </a:r>
          </a:p>
          <a:p>
            <a:pPr eaLnBrk="1" hangingPunct="1"/>
            <a:r>
              <a:rPr lang="en-US" smtClean="0"/>
              <a:t>If no SSN, TP uses SS-5 to apply (takes 6 weeks to process)</a:t>
            </a:r>
          </a:p>
          <a:p>
            <a:pPr eaLnBrk="1" hangingPunct="1"/>
            <a:r>
              <a:rPr lang="en-US" smtClean="0"/>
              <a:t>Use appropriate verification documents to prevent processing delays or rejects</a:t>
            </a:r>
          </a:p>
          <a:p>
            <a:pPr lvl="1" eaLnBrk="1" hangingPunct="1"/>
            <a:r>
              <a:rPr lang="en-US" smtClean="0"/>
              <a:t>Social security card</a:t>
            </a:r>
          </a:p>
          <a:p>
            <a:pPr lvl="1" eaLnBrk="1" hangingPunct="1"/>
            <a:r>
              <a:rPr lang="en-US" smtClean="0"/>
              <a:t>SSA 1099 benefit statement</a:t>
            </a:r>
          </a:p>
          <a:p>
            <a:pPr lvl="1" eaLnBrk="1" hangingPunct="1"/>
            <a:r>
              <a:rPr lang="en-US" smtClean="0"/>
              <a:t>SSA letter showing both SSN and name</a:t>
            </a:r>
          </a:p>
        </p:txBody>
      </p:sp>
      <p:sp>
        <p:nvSpPr>
          <p:cNvPr id="3891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54EE43F-3700-45EF-BB29-D541462749A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mtClean="0"/>
          </a:p>
        </p:txBody>
      </p:sp>
      <p:sp>
        <p:nvSpPr>
          <p:cNvPr id="3891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8" name="~PP5901.WAV">
            <a:hlinkClick r:id="" action="ppaction://media"/>
          </p:cNvPr>
          <p:cNvPicPr>
            <a:picLocks noRot="1" noChangeAspect="1"/>
          </p:cNvPicPr>
          <p:nvPr>
            <a:wavAudioFile r:embed="rId1" name="~PP57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844134"/>
      </p:ext>
    </p:extLst>
  </p:cSld>
  <p:clrMapOvr>
    <a:masterClrMapping/>
  </p:clrMapOvr>
  <p:transition advTm="60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Individual TP ID Number (ITIN)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Certain resident and non-resident aliens may not be eligible for a Social Security Number</a:t>
            </a:r>
          </a:p>
          <a:p>
            <a:pPr eaLnBrk="1" hangingPunct="1"/>
            <a:r>
              <a:rPr lang="en-US" sz="2800" smtClean="0"/>
              <a:t>Need ITIN for federal Tax Reporting</a:t>
            </a:r>
          </a:p>
          <a:p>
            <a:pPr lvl="1" eaLnBrk="1" hangingPunct="1"/>
            <a:r>
              <a:rPr lang="en-US" sz="2400" smtClean="0"/>
              <a:t>If TP has ITIN, Social Security Number on W-2 is probably not valid, but SSN from W-2 must be entered into TaxWise W-2 worksheet (new field in TY2011). </a:t>
            </a:r>
          </a:p>
          <a:p>
            <a:pPr eaLnBrk="1" hangingPunct="1"/>
            <a:r>
              <a:rPr lang="en-US" sz="2800" smtClean="0"/>
              <a:t>Verify original copy of ITIN card or letter</a:t>
            </a:r>
          </a:p>
          <a:p>
            <a:pPr eaLnBrk="1" hangingPunct="1"/>
            <a:r>
              <a:rPr lang="en-US" sz="2800" smtClean="0"/>
              <a:t>Taxpayer is not eligible for Earned Income Credit (EIC)</a:t>
            </a:r>
          </a:p>
          <a:p>
            <a:pPr eaLnBrk="1" hangingPunct="1"/>
            <a:r>
              <a:rPr lang="en-US" sz="2800" smtClean="0"/>
              <a:t>ITIN return can be e-filed</a:t>
            </a:r>
          </a:p>
        </p:txBody>
      </p:sp>
      <p:sp>
        <p:nvSpPr>
          <p:cNvPr id="3994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99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ABD5A2E-4E28-4060-840F-6DC155F45B2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mtClean="0"/>
          </a:p>
        </p:txBody>
      </p:sp>
      <p:sp>
        <p:nvSpPr>
          <p:cNvPr id="39942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1" name="~PP3901.WAV">
            <a:hlinkClick r:id="" action="ppaction://media"/>
          </p:cNvPr>
          <p:cNvPicPr>
            <a:picLocks noRot="1" noChangeAspect="1"/>
          </p:cNvPicPr>
          <p:nvPr>
            <a:wavAudioFile r:embed="rId1" name="~PP3307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640494"/>
      </p:ext>
    </p:extLst>
  </p:cSld>
  <p:clrMapOvr>
    <a:masterClrMapping/>
  </p:clrMapOvr>
  <p:transition advTm="874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Maintaining Taxpayer’s Trust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 not disclose personal tax info</a:t>
            </a:r>
          </a:p>
          <a:p>
            <a:pPr eaLnBrk="1" hangingPunct="1"/>
            <a:r>
              <a:rPr lang="en-US" smtClean="0"/>
              <a:t>Do not openly discuss taxpayers by name in the presence of other taxpayers or volunteers</a:t>
            </a:r>
          </a:p>
          <a:p>
            <a:pPr eaLnBrk="1" hangingPunct="1"/>
            <a:r>
              <a:rPr lang="en-US" smtClean="0"/>
              <a:t>Do not retain taxpayer data for follow-up visit or for subsequent preparation of return</a:t>
            </a:r>
          </a:p>
          <a:p>
            <a:pPr eaLnBrk="1" hangingPunct="1"/>
            <a:r>
              <a:rPr lang="en-US" smtClean="0"/>
              <a:t>Review return with taxpayer</a:t>
            </a:r>
          </a:p>
          <a:p>
            <a:pPr lvl="4" eaLnBrk="1" hangingPunct="1"/>
            <a:endParaRPr lang="en-US" smtClean="0"/>
          </a:p>
        </p:txBody>
      </p:sp>
      <p:sp>
        <p:nvSpPr>
          <p:cNvPr id="4096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AA9690B-D8F0-4946-A0E3-B4819A1C29E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mtClean="0"/>
          </a:p>
        </p:txBody>
      </p:sp>
      <p:sp>
        <p:nvSpPr>
          <p:cNvPr id="4096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8" name="~PP3917.WAV">
            <a:hlinkClick r:id="" action="ppaction://media"/>
          </p:cNvPr>
          <p:cNvPicPr>
            <a:picLocks noRot="1" noChangeAspect="1"/>
          </p:cNvPicPr>
          <p:nvPr>
            <a:wavAudioFile r:embed="rId1" name="~PP371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17220"/>
      </p:ext>
    </p:extLst>
  </p:cSld>
  <p:clrMapOvr>
    <a:masterClrMapping/>
  </p:clrMapOvr>
  <p:transition advTm="501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Quality Review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the tax return has been completed in TaxWise, another certified counselor (second pair of eyes) performs a quality review.</a:t>
            </a:r>
          </a:p>
          <a:p>
            <a:pPr eaLnBrk="1" hangingPunct="1"/>
            <a:r>
              <a:rPr lang="en-US" smtClean="0"/>
              <a:t>QR counselor continues probing while completing Section C of the IRS Interview/Intake Form</a:t>
            </a:r>
          </a:p>
        </p:txBody>
      </p:sp>
      <p:sp>
        <p:nvSpPr>
          <p:cNvPr id="4198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7B7FC1B-398F-4915-AFCB-F3D1B4C2C4C9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mtClean="0"/>
          </a:p>
        </p:txBody>
      </p:sp>
      <p:sp>
        <p:nvSpPr>
          <p:cNvPr id="41990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8" name="~PP1917.WAV">
            <a:hlinkClick r:id="" action="ppaction://media"/>
          </p:cNvPr>
          <p:cNvPicPr>
            <a:picLocks noRot="1" noChangeAspect="1"/>
          </p:cNvPicPr>
          <p:nvPr>
            <a:wavAudioFile r:embed="rId1" name="~PP128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828132"/>
      </p:ext>
    </p:extLst>
  </p:cSld>
  <p:clrMapOvr>
    <a:masterClrMapping/>
  </p:clrMapOvr>
  <p:transition advTm="252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 13614-C</a:t>
            </a:r>
            <a:br>
              <a:rPr lang="en-US" smtClean="0"/>
            </a:br>
            <a:r>
              <a:rPr lang="en-US" sz="3200" smtClean="0"/>
              <a:t>Intake/Interview &amp; Quality Review Sheet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Section A (3 pages) – Completed by Taxpayer</a:t>
            </a:r>
          </a:p>
          <a:p>
            <a:pPr lvl="1" eaLnBrk="1" hangingPunct="1">
              <a:defRPr/>
            </a:pPr>
            <a:r>
              <a:rPr lang="en-US" dirty="0" smtClean="0"/>
              <a:t>Part I – Personal Information</a:t>
            </a:r>
          </a:p>
          <a:p>
            <a:pPr lvl="1" eaLnBrk="1" hangingPunct="1">
              <a:defRPr/>
            </a:pPr>
            <a:r>
              <a:rPr lang="en-US" dirty="0" smtClean="0"/>
              <a:t>Part II – Marital Status and Dependent Info</a:t>
            </a:r>
          </a:p>
          <a:p>
            <a:pPr lvl="1" eaLnBrk="1" hangingPunct="1">
              <a:defRPr/>
            </a:pPr>
            <a:r>
              <a:rPr lang="en-US" dirty="0" smtClean="0"/>
              <a:t>Part III – Income Questions</a:t>
            </a:r>
          </a:p>
          <a:p>
            <a:pPr lvl="1" eaLnBrk="1" hangingPunct="1">
              <a:defRPr/>
            </a:pPr>
            <a:r>
              <a:rPr lang="en-US" dirty="0" smtClean="0"/>
              <a:t>Part IV – Expense Questions</a:t>
            </a:r>
          </a:p>
          <a:p>
            <a:pPr lvl="1" eaLnBrk="1" hangingPunct="1">
              <a:defRPr/>
            </a:pPr>
            <a:r>
              <a:rPr lang="en-US" dirty="0" smtClean="0"/>
              <a:t>Part V – Life Events</a:t>
            </a:r>
          </a:p>
          <a:p>
            <a:pPr lvl="1" eaLnBrk="1" hangingPunct="1">
              <a:defRPr/>
            </a:pPr>
            <a:r>
              <a:rPr lang="en-US" dirty="0" smtClean="0"/>
              <a:t>Questions Re</a:t>
            </a:r>
          </a:p>
          <a:p>
            <a:pPr lvl="2" eaLnBrk="1" hangingPunct="1">
              <a:defRPr/>
            </a:pPr>
            <a:r>
              <a:rPr lang="en-US" dirty="0" smtClean="0"/>
              <a:t>Presidential Election Campaign Fund</a:t>
            </a:r>
          </a:p>
          <a:p>
            <a:pPr lvl="2" eaLnBrk="1" hangingPunct="1">
              <a:defRPr/>
            </a:pPr>
            <a:r>
              <a:rPr lang="en-US" dirty="0" smtClean="0"/>
              <a:t>Language Spoken and Any Disabled in Home</a:t>
            </a:r>
          </a:p>
          <a:p>
            <a:pPr lvl="2" eaLnBrk="1" hangingPunct="1">
              <a:defRPr/>
            </a:pPr>
            <a:r>
              <a:rPr lang="en-US" dirty="0" smtClean="0"/>
              <a:t>Processing of Refunds or Balance Due</a:t>
            </a:r>
          </a:p>
          <a:p>
            <a:pPr eaLnBrk="1" hangingPunct="1">
              <a:defRPr/>
            </a:pPr>
            <a:r>
              <a:rPr lang="en-US" dirty="0" smtClean="0"/>
              <a:t>Section B – Completed  by Certified Volunteer</a:t>
            </a:r>
          </a:p>
          <a:p>
            <a:pPr lvl="1" eaLnBrk="1" hangingPunct="1">
              <a:defRPr/>
            </a:pPr>
            <a:r>
              <a:rPr lang="en-US" dirty="0" smtClean="0"/>
              <a:t>Info About Dependents, if Any</a:t>
            </a:r>
          </a:p>
          <a:p>
            <a:pPr eaLnBrk="1" hangingPunct="1">
              <a:defRPr/>
            </a:pPr>
            <a:r>
              <a:rPr lang="en-US" dirty="0" smtClean="0"/>
              <a:t>Section C – Completed by Certified Quality Reviewer</a:t>
            </a:r>
          </a:p>
          <a:p>
            <a:pPr lvl="1" eaLnBrk="1" hangingPunct="1">
              <a:defRPr/>
            </a:pPr>
            <a:r>
              <a:rPr lang="en-US" dirty="0" smtClean="0"/>
              <a:t>Quality Review Check List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" name="~PP5792.WAV">
            <a:hlinkClick r:id="" action="ppaction://media"/>
          </p:cNvPr>
          <p:cNvPicPr>
            <a:picLocks noRot="1" noChangeAspect="1"/>
          </p:cNvPicPr>
          <p:nvPr>
            <a:wavAudioFile r:embed="rId1" name="~PP518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15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sp>
        <p:nvSpPr>
          <p:cNvPr id="215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140E1B1-0A35-4E33-8032-F0262D22E9E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897370"/>
      </p:ext>
    </p:extLst>
  </p:cSld>
  <p:clrMapOvr>
    <a:masterClrMapping/>
  </p:clrMapOvr>
  <p:transition advTm="103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 I. Your Personal Information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3152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~PP1792.WAV">
            <a:hlinkClick r:id="" action="ppaction://media"/>
          </p:cNvPr>
          <p:cNvPicPr>
            <a:picLocks noRot="1" noChangeAspect="1"/>
          </p:cNvPicPr>
          <p:nvPr>
            <a:wavAudioFile r:embed="rId1" name="~PP194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253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sp>
        <p:nvSpPr>
          <p:cNvPr id="225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8B3E84B-2370-460F-81E9-62102D738D39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4062171"/>
      </p:ext>
    </p:extLst>
  </p:cSld>
  <p:clrMapOvr>
    <a:masterClrMapping/>
  </p:clrMapOvr>
  <p:transition advTm="217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 II. Marital Status and Household Information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3152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~PP9807.WAV">
            <a:hlinkClick r:id="" action="ppaction://media"/>
          </p:cNvPr>
          <p:cNvPicPr>
            <a:picLocks noRot="1" noChangeAspect="1"/>
          </p:cNvPicPr>
          <p:nvPr>
            <a:wavAudioFile r:embed="rId1" name="~PP9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355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sp>
        <p:nvSpPr>
          <p:cNvPr id="235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CC012D2-D001-4E0F-A063-3C3A0490ACA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7798349"/>
      </p:ext>
    </p:extLst>
  </p:cSld>
  <p:clrMapOvr>
    <a:masterClrMapping/>
  </p:clrMapOvr>
  <p:transition advTm="340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 III. Income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3152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~PP8807.WAV">
            <a:hlinkClick r:id="" action="ppaction://media"/>
          </p:cNvPr>
          <p:cNvPicPr>
            <a:picLocks noRot="1" noChangeAspect="1"/>
          </p:cNvPicPr>
          <p:nvPr>
            <a:wavAudioFile r:embed="rId1" name="~PP82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458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sp>
        <p:nvSpPr>
          <p:cNvPr id="245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74F8E6C-E648-439D-AD6B-288AF43B53D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4341931"/>
      </p:ext>
    </p:extLst>
  </p:cSld>
  <p:clrMapOvr>
    <a:masterClrMapping/>
  </p:clrMapOvr>
  <p:transition advTm="259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 IV. Expenses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3152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~PP1823.WAV">
            <a:hlinkClick r:id="" action="ppaction://media"/>
          </p:cNvPr>
          <p:cNvPicPr>
            <a:picLocks noRot="1" noChangeAspect="1"/>
          </p:cNvPicPr>
          <p:nvPr>
            <a:wavAudioFile r:embed="rId1" name="~PP168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560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sp>
        <p:nvSpPr>
          <p:cNvPr id="256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7E298A9-D465-4B02-B255-93EA76AC9D5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9294128"/>
      </p:ext>
    </p:extLst>
  </p:cSld>
  <p:clrMapOvr>
    <a:masterClrMapping/>
  </p:clrMapOvr>
  <p:transition advTm="147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 V. Life Events</a:t>
            </a:r>
            <a:br>
              <a:rPr lang="en-US" smtClean="0"/>
            </a:br>
            <a:r>
              <a:rPr lang="en-US" sz="3200" smtClean="0"/>
              <a:t>(and Presidential Election Campaign Fund)</a:t>
            </a:r>
            <a:endParaRPr 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315200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~PP1823.WAV">
            <a:hlinkClick r:id="" action="ppaction://media"/>
          </p:cNvPr>
          <p:cNvPicPr>
            <a:picLocks noRot="1" noChangeAspect="1"/>
          </p:cNvPicPr>
          <p:nvPr>
            <a:wavAudioFile r:embed="rId1" name="~PP1257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663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sp>
        <p:nvSpPr>
          <p:cNvPr id="266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05D2B04-3496-4FE4-A626-10AAE46EA02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3707279"/>
      </p:ext>
    </p:extLst>
  </p:cSld>
  <p:clrMapOvr>
    <a:masterClrMapping/>
  </p:clrMapOvr>
  <p:transition advTm="389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Additional Information and Questions</a:t>
            </a:r>
            <a:br>
              <a:rPr lang="en-US" sz="2800" smtClean="0"/>
            </a:br>
            <a:r>
              <a:rPr lang="en-US" sz="2800" smtClean="0"/>
              <a:t>If you are due a refund or have a balance due</a:t>
            </a:r>
            <a:endParaRPr 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315200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~PP3823.WAV">
            <a:hlinkClick r:id="" action="ppaction://media"/>
          </p:cNvPr>
          <p:cNvPicPr>
            <a:picLocks noRot="1" noChangeAspect="1"/>
          </p:cNvPicPr>
          <p:nvPr>
            <a:wavAudioFile r:embed="rId1" name="~PP309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765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sp>
        <p:nvSpPr>
          <p:cNvPr id="276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7AC4A1-8D67-491C-978C-D89503AAA92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5897634"/>
      </p:ext>
    </p:extLst>
  </p:cSld>
  <p:clrMapOvr>
    <a:masterClrMapping/>
  </p:clrMapOvr>
  <p:transition advTm="401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J Template 06">
  <a:themeElements>
    <a:clrScheme name="NJ Template 06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NJ Template 06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4491 NJ</Template>
  <TotalTime>0</TotalTime>
  <Words>1002</Words>
  <Application>Microsoft Office PowerPoint</Application>
  <PresentationFormat>On-screen Show (4:3)</PresentationFormat>
  <Paragraphs>206</Paragraphs>
  <Slides>23</Slides>
  <Notes>12</Notes>
  <HiddenSlides>0</HiddenSlides>
  <MMClips>23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NJ Template 06</vt:lpstr>
      <vt:lpstr>Getting Started  Screening and Interviewing</vt:lpstr>
      <vt:lpstr>IRS Policy</vt:lpstr>
      <vt:lpstr>Form 13614-C Intake/Interview &amp; Quality Review Sheet</vt:lpstr>
      <vt:lpstr>Part I. Your Personal Information</vt:lpstr>
      <vt:lpstr>Part II. Marital Status and Household Information</vt:lpstr>
      <vt:lpstr>Part III. Income</vt:lpstr>
      <vt:lpstr>Part IV. Expenses</vt:lpstr>
      <vt:lpstr>Part V. Life Events (and Presidential Election Campaign Fund)</vt:lpstr>
      <vt:lpstr>Additional Information and Questions If you are due a refund or have a balance due</vt:lpstr>
      <vt:lpstr>Additional comments</vt:lpstr>
      <vt:lpstr>Section B. Dependent Questions</vt:lpstr>
      <vt:lpstr>Section C. Quality Reviewer</vt:lpstr>
      <vt:lpstr>Additional Tax Preparer Notes</vt:lpstr>
      <vt:lpstr>First Steps</vt:lpstr>
      <vt:lpstr>Types Of Returns  Can/Can’t Prepare</vt:lpstr>
      <vt:lpstr>What Can’t Be e-filed</vt:lpstr>
      <vt:lpstr>E-filing Benefits for TP</vt:lpstr>
      <vt:lpstr>Respond to TP Concerns</vt:lpstr>
      <vt:lpstr>Interviewing –  The Key To A Good Return</vt:lpstr>
      <vt:lpstr>Social Security Number (SSN)</vt:lpstr>
      <vt:lpstr>Individual TP ID Number (ITIN)</vt:lpstr>
      <vt:lpstr>Maintaining Taxpayer’s Trust</vt:lpstr>
      <vt:lpstr>Quality Review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 Screening and Interviewing</dc:title>
  <dc:creator>HershAl</dc:creator>
  <cp:lastModifiedBy>HershAl</cp:lastModifiedBy>
  <cp:revision>2</cp:revision>
  <dcterms:created xsi:type="dcterms:W3CDTF">2012-01-07T00:34:06Z</dcterms:created>
  <dcterms:modified xsi:type="dcterms:W3CDTF">2012-01-07T00:34:08Z</dcterms:modified>
</cp:coreProperties>
</file>